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79" r:id="rId2"/>
    <p:sldId id="293" r:id="rId3"/>
    <p:sldId id="292" r:id="rId4"/>
    <p:sldId id="257" r:id="rId5"/>
    <p:sldId id="280" r:id="rId6"/>
    <p:sldId id="291" r:id="rId7"/>
    <p:sldId id="281" r:id="rId8"/>
    <p:sldId id="290" r:id="rId9"/>
    <p:sldId id="286" r:id="rId10"/>
    <p:sldId id="28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465F0-B04F-4487-82B5-E6392A542464}" type="datetimeFigureOut">
              <a:rPr lang="en-GB" smtClean="0"/>
              <a:t>19/05/2020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40960-1F2B-4316-8710-0EC605D6F0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596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B0D53-C02C-40BC-BD34-7E6FE2B69C0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6990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C811-A60A-463B-B037-1EDE73CA34C5}" type="datetimeFigureOut">
              <a:rPr lang="en-GB" smtClean="0"/>
              <a:t>19/05/2020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7C17-15B5-41AD-AFDD-57ECEBFEA2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458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C811-A60A-463B-B037-1EDE73CA34C5}" type="datetimeFigureOut">
              <a:rPr lang="en-GB" smtClean="0"/>
              <a:t>19/05/2020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7C17-15B5-41AD-AFDD-57ECEBFEA2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154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C811-A60A-463B-B037-1EDE73CA34C5}" type="datetimeFigureOut">
              <a:rPr lang="en-GB" smtClean="0"/>
              <a:t>19/05/2020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7C17-15B5-41AD-AFDD-57ECEBFEA2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04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C811-A60A-463B-B037-1EDE73CA34C5}" type="datetimeFigureOut">
              <a:rPr lang="en-GB" smtClean="0"/>
              <a:t>19/05/2020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7C17-15B5-41AD-AFDD-57ECEBFEA2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954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C811-A60A-463B-B037-1EDE73CA34C5}" type="datetimeFigureOut">
              <a:rPr lang="en-GB" smtClean="0"/>
              <a:t>19/05/2020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7C17-15B5-41AD-AFDD-57ECEBFEA2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97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C811-A60A-463B-B037-1EDE73CA34C5}" type="datetimeFigureOut">
              <a:rPr lang="en-GB" smtClean="0"/>
              <a:t>19/05/2020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7C17-15B5-41AD-AFDD-57ECEBFEA2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572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C811-A60A-463B-B037-1EDE73CA34C5}" type="datetimeFigureOut">
              <a:rPr lang="en-GB" smtClean="0"/>
              <a:t>19/05/2020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7C17-15B5-41AD-AFDD-57ECEBFEA2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0390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C811-A60A-463B-B037-1EDE73CA34C5}" type="datetimeFigureOut">
              <a:rPr lang="en-GB" smtClean="0"/>
              <a:t>19/05/2020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7C17-15B5-41AD-AFDD-57ECEBFEA2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7809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C811-A60A-463B-B037-1EDE73CA34C5}" type="datetimeFigureOut">
              <a:rPr lang="en-GB" smtClean="0"/>
              <a:t>19/05/2020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7C17-15B5-41AD-AFDD-57ECEBFEA2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512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C811-A60A-463B-B037-1EDE73CA34C5}" type="datetimeFigureOut">
              <a:rPr lang="en-GB" smtClean="0"/>
              <a:t>19/05/2020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7C17-15B5-41AD-AFDD-57ECEBFEA2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343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C811-A60A-463B-B037-1EDE73CA34C5}" type="datetimeFigureOut">
              <a:rPr lang="en-GB" smtClean="0"/>
              <a:t>19/05/2020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7C17-15B5-41AD-AFDD-57ECEBFEA2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45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4C811-A60A-463B-B037-1EDE73CA34C5}" type="datetimeFigureOut">
              <a:rPr lang="en-GB" smtClean="0"/>
              <a:t>19/05/2020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27C17-15B5-41AD-AFDD-57ECEBFEA2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14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76200"/>
            <a:ext cx="90678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Cone Orienteering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EQUIPMENT (I have just halved a normal class size)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cones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maps 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(if you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laminate them, they can be disinfected)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clipboards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pencils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answer sheets (if you laminate them, you will save paper BUT then each child will need a whiteboard pen)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numbers/fruits (laminated)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PREPARATION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Set out the 15 cones with numbers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fruits taped onto them. **You need to know the grid references where you have placed the cones**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Hand out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clipboard with map, 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answer sheet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pencil to each child. (If the maps are laminated, they won’t need a clipboard)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TASK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Discuss 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how to hold the map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Ask them what grid they are standing in as you are talking to them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Make them move to another grid reference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your command, they have to find each cone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When they find cone number 1, they insert the grid reference next to number 1 on the answer sheet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Discuss – correct grid references, success, 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how to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improve?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EXTENSION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is the total of all the numbers? – 120</a:t>
            </a:r>
          </a:p>
        </p:txBody>
      </p:sp>
    </p:spTree>
    <p:extLst>
      <p:ext uri="{BB962C8B-B14F-4D97-AF65-F5344CB8AC3E}">
        <p14:creationId xmlns:p14="http://schemas.microsoft.com/office/powerpoint/2010/main" val="2511555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152400"/>
          <a:ext cx="8839200" cy="6629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147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147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4114800"/>
            <a:ext cx="14668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028689"/>
            <a:ext cx="20955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18317"/>
            <a:ext cx="20383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67197"/>
            <a:ext cx="1971675" cy="199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819138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05025" y="4271963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57650"/>
            <a:ext cx="19716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96051" y="4262439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417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53CFBCF-B8CC-4C57-B783-739922EDB7B6}"/>
              </a:ext>
            </a:extLst>
          </p:cNvPr>
          <p:cNvSpPr/>
          <p:nvPr/>
        </p:nvSpPr>
        <p:spPr>
          <a:xfrm>
            <a:off x="428625" y="335518"/>
            <a:ext cx="748665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GB" sz="1400" b="1" dirty="0">
                <a:solidFill>
                  <a:prstClr val="black"/>
                </a:solidFill>
              </a:rPr>
              <a:t>TASK 2</a:t>
            </a:r>
          </a:p>
          <a:p>
            <a:pPr lvl="0" defTabSz="914400">
              <a:defRPr/>
            </a:pPr>
            <a:r>
              <a:rPr lang="en-GB" sz="1400" b="1" dirty="0">
                <a:solidFill>
                  <a:prstClr val="black"/>
                </a:solidFill>
              </a:rPr>
              <a:t>If you are doing this in the same lesson, you will need to flip the cards over (from number to fruit)</a:t>
            </a:r>
          </a:p>
          <a:p>
            <a:pPr lvl="0" defTabSz="914400">
              <a:defRPr/>
            </a:pPr>
            <a:r>
              <a:rPr lang="en-GB" sz="1400" dirty="0">
                <a:solidFill>
                  <a:prstClr val="black"/>
                </a:solidFill>
              </a:rPr>
              <a:t>Using the same answer sheet as for the previous task</a:t>
            </a:r>
          </a:p>
          <a:p>
            <a:pPr lvl="0" defTabSz="914400">
              <a:defRPr/>
            </a:pPr>
            <a:r>
              <a:rPr lang="en-GB" sz="1400" dirty="0">
                <a:solidFill>
                  <a:prstClr val="black"/>
                </a:solidFill>
              </a:rPr>
              <a:t>Repeat task and find out which fruit is at each cone</a:t>
            </a:r>
          </a:p>
          <a:p>
            <a:pPr lvl="0" defTabSz="914400">
              <a:defRPr/>
            </a:pPr>
            <a:r>
              <a:rPr lang="en-GB" sz="1400" dirty="0">
                <a:solidFill>
                  <a:prstClr val="black"/>
                </a:solidFill>
              </a:rPr>
              <a:t>Before setting out, ask them to think of a plan of attack – they will have grid references, so might want to decide what order to visit the cones</a:t>
            </a:r>
          </a:p>
          <a:p>
            <a:pPr lvl="0" defTabSz="914400">
              <a:defRPr/>
            </a:pPr>
            <a:endParaRPr lang="en-GB" sz="1400" dirty="0">
              <a:solidFill>
                <a:prstClr val="black"/>
              </a:solidFill>
            </a:endParaRPr>
          </a:p>
          <a:p>
            <a:pPr defTabSz="914400">
              <a:defRPr/>
            </a:pPr>
            <a:r>
              <a:rPr lang="en-GB" sz="1400" b="1" dirty="0">
                <a:solidFill>
                  <a:prstClr val="black"/>
                </a:solidFill>
              </a:rPr>
              <a:t>EXTENSION</a:t>
            </a:r>
            <a:endParaRPr lang="en-GB" sz="1400" dirty="0">
              <a:solidFill>
                <a:prstClr val="black"/>
              </a:solidFill>
            </a:endParaRPr>
          </a:p>
          <a:p>
            <a:pPr lvl="0" defTabSz="914400">
              <a:defRPr/>
            </a:pPr>
            <a:r>
              <a:rPr lang="en-GB" sz="1400" dirty="0">
                <a:solidFill>
                  <a:prstClr val="black"/>
                </a:solidFill>
              </a:rPr>
              <a:t>How many words can you make from the 1</a:t>
            </a:r>
            <a:r>
              <a:rPr lang="en-GB" sz="1400" baseline="30000" dirty="0">
                <a:solidFill>
                  <a:prstClr val="black"/>
                </a:solidFill>
              </a:rPr>
              <a:t>st</a:t>
            </a:r>
            <a:r>
              <a:rPr lang="en-GB" sz="1400" dirty="0">
                <a:solidFill>
                  <a:prstClr val="black"/>
                </a:solidFill>
              </a:rPr>
              <a:t> letter of each fruit?</a:t>
            </a:r>
          </a:p>
          <a:p>
            <a:pPr lvl="0" defTabSz="914400">
              <a:defRPr/>
            </a:pPr>
            <a:r>
              <a:rPr lang="en-GB" sz="1400" dirty="0">
                <a:solidFill>
                  <a:prstClr val="black"/>
                </a:solidFill>
              </a:rPr>
              <a:t>Have they spelt each fruit correctly?</a:t>
            </a:r>
          </a:p>
          <a:p>
            <a:pPr lvl="0" defTabSz="914400">
              <a:defRPr/>
            </a:pPr>
            <a:endParaRPr lang="en-GB" sz="1400" dirty="0">
              <a:solidFill>
                <a:prstClr val="black"/>
              </a:solidFill>
            </a:endParaRPr>
          </a:p>
          <a:p>
            <a:pPr lvl="0" defTabSz="914400">
              <a:defRPr/>
            </a:pPr>
            <a:endParaRPr lang="en-GB" sz="1400" dirty="0">
              <a:solidFill>
                <a:prstClr val="black"/>
              </a:solidFill>
            </a:endParaRPr>
          </a:p>
          <a:p>
            <a:pPr lvl="0" defTabSz="914400">
              <a:defRPr/>
            </a:pPr>
            <a:r>
              <a:rPr lang="en-US" sz="1400" b="1" dirty="0">
                <a:solidFill>
                  <a:prstClr val="black"/>
                </a:solidFill>
              </a:rPr>
              <a:t>TASK 3 – you cannot do this in the same lesson as task 1 &amp; 2</a:t>
            </a:r>
          </a:p>
          <a:p>
            <a:pPr lvl="0" defTabSz="914400">
              <a:defRPr/>
            </a:pPr>
            <a:r>
              <a:rPr lang="en-US" sz="1400" dirty="0">
                <a:solidFill>
                  <a:prstClr val="black"/>
                </a:solidFill>
              </a:rPr>
              <a:t>Put a letter on each cone</a:t>
            </a:r>
          </a:p>
          <a:p>
            <a:pPr lvl="0" defTabSz="914400">
              <a:defRPr/>
            </a:pPr>
            <a:r>
              <a:rPr lang="en-US" sz="1400" dirty="0">
                <a:solidFill>
                  <a:prstClr val="black"/>
                </a:solidFill>
              </a:rPr>
              <a:t>Children have to find all the letters (eg MIERSCOURTSCHOOL)</a:t>
            </a:r>
            <a:endParaRPr lang="en-GB" sz="1400" dirty="0">
              <a:solidFill>
                <a:prstClr val="black"/>
              </a:solidFill>
            </a:endParaRPr>
          </a:p>
          <a:p>
            <a:pPr lvl="0" defTabSz="914400">
              <a:defRPr/>
            </a:pPr>
            <a:r>
              <a:rPr lang="en-US" sz="1400" dirty="0">
                <a:solidFill>
                  <a:prstClr val="black"/>
                </a:solidFill>
              </a:rPr>
              <a:t>You could give them the grid references of the cones OR just let them run and find them,</a:t>
            </a:r>
            <a:endParaRPr lang="en-GB" sz="1400" dirty="0">
              <a:solidFill>
                <a:prstClr val="black"/>
              </a:solidFill>
            </a:endParaRPr>
          </a:p>
          <a:p>
            <a:pPr lvl="0" defTabSz="914400">
              <a:defRPr/>
            </a:pPr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789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AA65A1E-47FB-4769-8A34-50A99D83EE38}"/>
              </a:ext>
            </a:extLst>
          </p:cNvPr>
          <p:cNvSpPr/>
          <p:nvPr/>
        </p:nvSpPr>
        <p:spPr>
          <a:xfrm>
            <a:off x="306095" y="331887"/>
            <a:ext cx="7725961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GB" sz="1400" b="1" dirty="0">
                <a:solidFill>
                  <a:prstClr val="black"/>
                </a:solidFill>
              </a:rPr>
              <a:t>PREPARATION BEFORE LESSON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</a:rPr>
              <a:t>Take a photo of your school grounds  - I used google maps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</a:rPr>
              <a:t>Add grids on top of the map and include the axis – along the corridor and up the stairs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</a:rPr>
              <a:t>Print off the numbers and fruits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</a:rPr>
              <a:t>Put them back to back so that 1 is behind the blackberries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</a:rPr>
              <a:t>Laminate and cut out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endParaRPr lang="en-GB" sz="1400" dirty="0">
              <a:solidFill>
                <a:prstClr val="black"/>
              </a:solidFill>
            </a:endParaRPr>
          </a:p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endParaRPr lang="en-GB" sz="1400" dirty="0">
              <a:solidFill>
                <a:prstClr val="black"/>
              </a:solidFill>
            </a:endParaRPr>
          </a:p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endParaRPr lang="en-GB" sz="1400" dirty="0">
              <a:solidFill>
                <a:prstClr val="black"/>
              </a:solidFill>
            </a:endParaRPr>
          </a:p>
          <a:p>
            <a:pPr lvl="0" defTabSz="914400">
              <a:defRPr/>
            </a:pPr>
            <a:r>
              <a:rPr lang="en-GB" sz="1400" b="1" dirty="0">
                <a:solidFill>
                  <a:prstClr val="black"/>
                </a:solidFill>
              </a:rPr>
              <a:t>REMIND THE PUPILS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</a:rPr>
              <a:t>Only one person is allowed to touch the cones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</a:rPr>
              <a:t>Only one person is allowed to touch the laminated number/fruits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</a:rPr>
              <a:t>Only one person is allowed at a cone – anyone else must wait until the 1</a:t>
            </a:r>
            <a:r>
              <a:rPr lang="en-GB" sz="1400" baseline="30000" dirty="0">
                <a:solidFill>
                  <a:prstClr val="black"/>
                </a:solidFill>
              </a:rPr>
              <a:t>st</a:t>
            </a:r>
            <a:r>
              <a:rPr lang="en-GB" sz="1400" dirty="0">
                <a:solidFill>
                  <a:prstClr val="black"/>
                </a:solidFill>
              </a:rPr>
              <a:t> person has moved away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</a:rPr>
              <a:t>At the end of the lesson, answer sheets pens and maps are put in a box (ready for disinfecting)</a:t>
            </a:r>
          </a:p>
        </p:txBody>
      </p:sp>
    </p:spTree>
    <p:extLst>
      <p:ext uri="{BB962C8B-B14F-4D97-AF65-F5344CB8AC3E}">
        <p14:creationId xmlns:p14="http://schemas.microsoft.com/office/powerpoint/2010/main" val="3095886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90" t="26525" r="22950" b="17218"/>
          <a:stretch/>
        </p:blipFill>
        <p:spPr bwMode="auto">
          <a:xfrm>
            <a:off x="990600" y="457200"/>
            <a:ext cx="6255410" cy="570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457200"/>
          <a:ext cx="6865012" cy="62802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40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40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40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40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40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40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409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2409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2409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2409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2409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56527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527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527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527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527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527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527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527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6527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2754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6527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J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246010" y="990600"/>
            <a:ext cx="2133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HOW TO READ A GRID REFERENCE: -</a:t>
            </a:r>
            <a:endParaRPr lang="en-GB" sz="1400" b="1" dirty="0"/>
          </a:p>
          <a:p>
            <a:r>
              <a:rPr lang="en-GB" sz="1200" dirty="0"/>
              <a:t>go along the corridor </a:t>
            </a:r>
          </a:p>
          <a:p>
            <a:r>
              <a:rPr lang="en-GB" sz="1200" dirty="0">
                <a:solidFill>
                  <a:srgbClr val="0070C0"/>
                </a:solidFill>
              </a:rPr>
              <a:t>(horizontal, x axis, eastings) </a:t>
            </a:r>
          </a:p>
          <a:p>
            <a:r>
              <a:rPr lang="en-GB" sz="1200" dirty="0"/>
              <a:t>and then up the stairs </a:t>
            </a:r>
          </a:p>
          <a:p>
            <a:r>
              <a:rPr lang="en-GB" sz="1200" dirty="0">
                <a:solidFill>
                  <a:srgbClr val="FF0000"/>
                </a:solidFill>
              </a:rPr>
              <a:t>(vertical, y axis, northings).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38200" y="6629400"/>
            <a:ext cx="6019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33400" y="838200"/>
            <a:ext cx="0" cy="541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39720" y="6460123"/>
            <a:ext cx="29848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7366" y="6170376"/>
            <a:ext cx="29206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5433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891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432316"/>
          <a:ext cx="3657600" cy="630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70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02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02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GRID 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16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3000" y="62984"/>
            <a:ext cx="825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TASK 1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0" y="62984"/>
            <a:ext cx="825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TASK 2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29200" y="451366"/>
          <a:ext cx="3657600" cy="630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70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02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02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GRID 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16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791200" y="62984"/>
            <a:ext cx="825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TASK 1</a:t>
            </a:r>
          </a:p>
        </p:txBody>
      </p:sp>
      <p:sp>
        <p:nvSpPr>
          <p:cNvPr id="8" name="Rectangle 7"/>
          <p:cNvSpPr/>
          <p:nvPr/>
        </p:nvSpPr>
        <p:spPr>
          <a:xfrm>
            <a:off x="7467600" y="62984"/>
            <a:ext cx="825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TASK 2</a:t>
            </a:r>
          </a:p>
        </p:txBody>
      </p:sp>
    </p:spTree>
    <p:extLst>
      <p:ext uri="{BB962C8B-B14F-4D97-AF65-F5344CB8AC3E}">
        <p14:creationId xmlns:p14="http://schemas.microsoft.com/office/powerpoint/2010/main" val="2443080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470416"/>
          <a:ext cx="3657600" cy="630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70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02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02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GRID 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FRUIT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BLACKBERRY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GRAPES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PINEAPPLE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PLUM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RASPBERRIES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CHERRIES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WATER MELON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ORANGE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STRAWBERRY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PEAR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POMEGRANATE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TOMATO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NECTARINE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16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KIWI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3000" y="62984"/>
            <a:ext cx="825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TASK 1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0" y="62984"/>
            <a:ext cx="825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TASK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5800" y="152400"/>
            <a:ext cx="411480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many words can you make using these letters?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BGPBPRCWAOSPPTPK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KNOT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GNAT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SPOT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303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152400"/>
          <a:ext cx="8839200" cy="6629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147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147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09600" y="-37290"/>
            <a:ext cx="1295400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604736" y="3276600"/>
            <a:ext cx="1295400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9400" y="3200400"/>
            <a:ext cx="1295400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6" name="Rectangle 5"/>
          <p:cNvSpPr/>
          <p:nvPr/>
        </p:nvSpPr>
        <p:spPr>
          <a:xfrm>
            <a:off x="5029200" y="3200400"/>
            <a:ext cx="1295400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7" name="Rectangle 6"/>
          <p:cNvSpPr/>
          <p:nvPr/>
        </p:nvSpPr>
        <p:spPr>
          <a:xfrm>
            <a:off x="7224409" y="3200400"/>
            <a:ext cx="1295400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9400" y="-76200"/>
            <a:ext cx="1295400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5029200" y="-39325"/>
            <a:ext cx="1295400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39000" y="-37291"/>
            <a:ext cx="1295400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98872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152400"/>
          <a:ext cx="8839200" cy="6629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147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/>
                      </a:r>
                      <a:br>
                        <a:rPr lang="en-GB" dirty="0">
                          <a:effectLst/>
                        </a:rPr>
                      </a:b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147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09600" y="-37290"/>
            <a:ext cx="1295400" cy="52475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239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11124" y="870226"/>
            <a:ext cx="2318520" cy="194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04775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13096" y="4033837"/>
            <a:ext cx="2314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6200" y="430529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10064" y="1090612"/>
            <a:ext cx="28384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05315" y="4162424"/>
            <a:ext cx="2647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609" y="762000"/>
            <a:ext cx="2119531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134" y="3962400"/>
            <a:ext cx="19907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916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152400"/>
          <a:ext cx="8839200" cy="6629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147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147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09600" y="-37290"/>
            <a:ext cx="1295400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8" name="Rectangle 7"/>
          <p:cNvSpPr/>
          <p:nvPr/>
        </p:nvSpPr>
        <p:spPr>
          <a:xfrm>
            <a:off x="1712068" y="524402"/>
            <a:ext cx="3510064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08087" y="488734"/>
            <a:ext cx="3510064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0" y="488734"/>
            <a:ext cx="3510064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19800" y="3755670"/>
            <a:ext cx="3510064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16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08087" y="3748391"/>
            <a:ext cx="3510064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15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12068" y="3732973"/>
            <a:ext cx="3510064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497732" y="3733800"/>
            <a:ext cx="3510064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20137606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680</Words>
  <Application>Microsoft Office PowerPoint</Application>
  <PresentationFormat>On-screen Show (4:3)</PresentationFormat>
  <Paragraphs>216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halls</dc:creator>
  <cp:lastModifiedBy>Claire Moore</cp:lastModifiedBy>
  <cp:revision>6</cp:revision>
  <dcterms:created xsi:type="dcterms:W3CDTF">2020-05-18T19:49:29Z</dcterms:created>
  <dcterms:modified xsi:type="dcterms:W3CDTF">2020-05-19T06:45:07Z</dcterms:modified>
</cp:coreProperties>
</file>